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3" r:id="rId17"/>
    <p:sldId id="274" r:id="rId18"/>
    <p:sldId id="270" r:id="rId19"/>
    <p:sldId id="275" r:id="rId20"/>
    <p:sldId id="271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57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9ED33-F52C-538F-ACF0-B1CDACD512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A5B966-4F52-D078-4066-524AEB24E9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2070F4-DB6C-2966-B4E1-4F9BF8253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F88C7-55A0-4A68-948C-D02799F7BB91}" type="datetimeFigureOut">
              <a:rPr lang="en-IN" smtClean="0"/>
              <a:t>30-10-2025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A2B58-28D2-AA99-D102-559167EAA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789E7-432C-0477-16D0-1723A7967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B2B6E-C006-4192-A7EE-2A614B341D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5435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83B3F-99C9-55FC-1B9D-F0F88BCE5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D63EF5-1CC4-A7B9-197D-079588EE56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40B2B-8363-8AB2-D981-4D1193CDA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F88C7-55A0-4A68-948C-D02799F7BB91}" type="datetimeFigureOut">
              <a:rPr lang="en-IN" smtClean="0"/>
              <a:t>30-10-2025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B5A2B-1607-7693-1F18-85053CDDD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86010-CDCE-E4AE-0F01-CF4276C72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B2B6E-C006-4192-A7EE-2A614B341D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1898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C86168-AF0C-A970-EDCD-A6E35A6C04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D35EF5-62C9-0D5F-4D5F-5CEA2D45EA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52E99-BA3F-8652-2CDB-8C459AB69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F88C7-55A0-4A68-948C-D02799F7BB91}" type="datetimeFigureOut">
              <a:rPr lang="en-IN" smtClean="0"/>
              <a:t>30-10-2025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650EA-80E1-D21B-01A5-5AC43014D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9AB7D-87A2-FF1B-A7EE-97B3A64A3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B2B6E-C006-4192-A7EE-2A614B341D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3872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2C2F2-7DB7-5ADA-0773-BD1BB8978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A437F-3406-A681-BF0B-7E1A2312F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DCD1D-C7A3-1B27-0913-4D702BA64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F88C7-55A0-4A68-948C-D02799F7BB91}" type="datetimeFigureOut">
              <a:rPr lang="en-IN" smtClean="0"/>
              <a:t>30-10-2025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E46C5-C054-E407-923D-329D49A1F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17F90-5380-146B-1C46-F3B1FEEB3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B2B6E-C006-4192-A7EE-2A614B341D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2528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6DA04-5848-A882-CCF8-380EC3AE4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BE1B95-5D4E-369C-708E-C03784998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D9252-F254-E51B-AC42-AE0210D56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F88C7-55A0-4A68-948C-D02799F7BB91}" type="datetimeFigureOut">
              <a:rPr lang="en-IN" smtClean="0"/>
              <a:t>30-10-2025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41345-6CD3-A2F7-F1FD-69F12DD0B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F5CA6-0E67-AB6D-DD52-07D3A255D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B2B6E-C006-4192-A7EE-2A614B341D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3766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9CDC1-738D-D13A-9D97-8F6616DD3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2DCB3-BAB3-FFF6-6552-4A88670925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5BA697-CD78-39C8-5F6D-3E75ED9978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F7E0AD-7B91-53FF-454E-FB70D9CEA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F88C7-55A0-4A68-948C-D02799F7BB91}" type="datetimeFigureOut">
              <a:rPr lang="en-IN" smtClean="0"/>
              <a:t>30-10-2025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FB372-A1E7-8331-97EB-52DC480C6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E96CCC-A9B8-4A07-3A3B-6D0AC8855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B2B6E-C006-4192-A7EE-2A614B341D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8721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9CF01-02D8-BEFF-7C75-DA982E4C2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E742ED-5B0B-E812-D480-1BF248454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A2AE4E-5A5B-E5A0-BADD-50053D3ED8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2ADA94-A093-CE50-F41F-25ACB19C09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52BA96-5C44-226B-6F5B-B07E3F9A05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0EEB6-D72B-4F2D-C09C-310A1F249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F88C7-55A0-4A68-948C-D02799F7BB91}" type="datetimeFigureOut">
              <a:rPr lang="en-IN" smtClean="0"/>
              <a:t>30-10-2025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5FF31B-D869-2C2D-21EB-243A3F63C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B59936-F73A-E436-39EB-78604799D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B2B6E-C006-4192-A7EE-2A614B341D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5032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442DD-E50F-F505-CCC2-02577214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7E0BA9-0414-E513-3662-BBB100EFC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F88C7-55A0-4A68-948C-D02799F7BB91}" type="datetimeFigureOut">
              <a:rPr lang="en-IN" smtClean="0"/>
              <a:t>30-10-2025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814E4D-7403-93CB-6444-A3C7A46D8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D290E4-BBDA-7A65-5C4A-5B7F7ACC1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B2B6E-C006-4192-A7EE-2A614B341D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0938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7A96FE-445A-49B9-741E-E074A0AE9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F88C7-55A0-4A68-948C-D02799F7BB91}" type="datetimeFigureOut">
              <a:rPr lang="en-IN" smtClean="0"/>
              <a:t>30-10-2025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804C20-3FC5-DD35-2685-9E7C6461A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BBC3B1-275B-599E-BE5B-C88EDE179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B2B6E-C006-4192-A7EE-2A614B341D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3584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449C8-E389-8BAF-8BA4-ED57524CB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90045-9097-A387-A199-CB960EBE5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E57866-E3C6-51B2-8BAF-77A7EBD50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30ECC-A002-1FB8-1A97-FD65D2517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F88C7-55A0-4A68-948C-D02799F7BB91}" type="datetimeFigureOut">
              <a:rPr lang="en-IN" smtClean="0"/>
              <a:t>30-10-2025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EC3147-55AC-7C06-E145-F7B434037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61786-5184-A76E-0874-FE93561E4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B2B6E-C006-4192-A7EE-2A614B341D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0333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D5778-7AA1-E7B2-546E-31424A57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A9B4CA-048D-EAE5-0C65-4AEF0E8A0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6E6159-4445-2CE4-284B-4849D52062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FE49BC-7D62-57FE-E20D-A14B8A42E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F88C7-55A0-4A68-948C-D02799F7BB91}" type="datetimeFigureOut">
              <a:rPr lang="en-IN" smtClean="0"/>
              <a:t>30-10-2025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5794AC-9935-DF58-59FA-35A2C0DA4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FD852-EF32-9470-BF1B-936B57194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B2B6E-C006-4192-A7EE-2A614B341D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9243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526828-CAC0-8879-18B5-1D985A8BA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9E0F19-55BD-A3E5-6EB6-05F85F06A2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514AA-DBF0-9BEE-56C4-FD7D1E59C4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DF88C7-55A0-4A68-948C-D02799F7BB91}" type="datetimeFigureOut">
              <a:rPr lang="en-IN" smtClean="0"/>
              <a:t>30-10-2025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B33ED-09AD-079D-5C18-3BC3B306D3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B1E9E-F408-15A4-A955-B4E95F9DD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5B2B6E-C006-4192-A7EE-2A614B341D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9711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653DB-D06F-6943-A7F9-69EBE49D0B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Logistic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98E424-F795-939F-C7F7-9ECB72D8E9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5002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17A6B-0D07-F45E-9964-980A7F474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79400"/>
            <a:ext cx="10515600" cy="796925"/>
          </a:xfrm>
        </p:spPr>
        <p:txBody>
          <a:bodyPr/>
          <a:lstStyle/>
          <a:p>
            <a:r>
              <a:rPr lang="en-IN" dirty="0"/>
              <a:t>Perceptron algorithm</a:t>
            </a:r>
          </a:p>
        </p:txBody>
      </p:sp>
      <p:pic>
        <p:nvPicPr>
          <p:cNvPr id="5" name="Content Placeholder 4" descr="A diagram of a graph&#10;&#10;AI-generated content may be incorrect.">
            <a:extLst>
              <a:ext uri="{FF2B5EF4-FFF2-40B4-BE49-F238E27FC236}">
                <a16:creationId xmlns:a16="http://schemas.microsoft.com/office/drawing/2014/main" id="{BFD948CD-1EFF-075A-FB7D-6A9EE832D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77" r="50312"/>
          <a:stretch>
            <a:fillRect/>
          </a:stretch>
        </p:blipFill>
        <p:spPr>
          <a:xfrm>
            <a:off x="981075" y="3989619"/>
            <a:ext cx="3209925" cy="2588981"/>
          </a:xfr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5B4C7AD-1E8B-0DAB-0A62-98A782231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75" y="1221290"/>
            <a:ext cx="3341315" cy="2352675"/>
          </a:xfrm>
          <a:prstGeom prst="rect">
            <a:avLst/>
          </a:prstGeom>
        </p:spPr>
      </p:pic>
      <p:pic>
        <p:nvPicPr>
          <p:cNvPr id="9" name="Picture 8" descr="A diagram of a graph&#10;&#10;AI-generated content may be incorrect.">
            <a:extLst>
              <a:ext uri="{FF2B5EF4-FFF2-40B4-BE49-F238E27FC236}">
                <a16:creationId xmlns:a16="http://schemas.microsoft.com/office/drawing/2014/main" id="{0E79E61E-3F25-6E2D-220A-B9DEDA6A5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95"/>
          <a:stretch>
            <a:fillRect/>
          </a:stretch>
        </p:blipFill>
        <p:spPr>
          <a:xfrm>
            <a:off x="6220288" y="110667"/>
            <a:ext cx="5523571" cy="66366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AB772F-B9C2-ED05-19AC-0C53805F9C1E}"/>
              </a:ext>
            </a:extLst>
          </p:cNvPr>
          <p:cNvSpPr txBox="1"/>
          <p:nvPr/>
        </p:nvSpPr>
        <p:spPr>
          <a:xfrm>
            <a:off x="4489541" y="2028295"/>
            <a:ext cx="133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Initial 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AAFAEF-4573-2F7B-3C08-F2E746257FD8}"/>
              </a:ext>
            </a:extLst>
          </p:cNvPr>
          <p:cNvSpPr txBox="1"/>
          <p:nvPr/>
        </p:nvSpPr>
        <p:spPr>
          <a:xfrm>
            <a:off x="4322390" y="5099443"/>
            <a:ext cx="133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Final line</a:t>
            </a:r>
          </a:p>
        </p:txBody>
      </p:sp>
    </p:spTree>
    <p:extLst>
      <p:ext uri="{BB962C8B-B14F-4D97-AF65-F5344CB8AC3E}">
        <p14:creationId xmlns:p14="http://schemas.microsoft.com/office/powerpoint/2010/main" val="1161575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303B9-D9BC-37F5-4FE0-3E0CA2D74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8375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move the line?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697DB-2600-6CF0-08DB-22A563867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5575"/>
            <a:ext cx="10515600" cy="4351338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Translation – moving the line up or down.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Rotation – rotating the line clockwise or counter clockwise.</a:t>
            </a:r>
          </a:p>
          <a:p>
            <a:pPr lvl="1"/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Rotation along pivot on the x axis.</a:t>
            </a:r>
          </a:p>
          <a:p>
            <a:pPr lvl="1"/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Rotation along pivot on the y axis.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graph of a line&#10;&#10;AI-generated content may be incorrect.">
            <a:extLst>
              <a:ext uri="{FF2B5EF4-FFF2-40B4-BE49-F238E27FC236}">
                <a16:creationId xmlns:a16="http://schemas.microsoft.com/office/drawing/2014/main" id="{2F7D00F3-BA2B-80C5-B7AD-8772FE657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211" y="2809875"/>
            <a:ext cx="4599190" cy="356235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76A7203-1791-3EB8-50CC-A6FAE2BEF037}"/>
              </a:ext>
            </a:extLst>
          </p:cNvPr>
          <p:cNvCxnSpPr/>
          <p:nvPr/>
        </p:nvCxnSpPr>
        <p:spPr>
          <a:xfrm flipV="1">
            <a:off x="7981950" y="3981450"/>
            <a:ext cx="295275" cy="33337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691498-EF75-C014-B02E-8B030A002CAC}"/>
              </a:ext>
            </a:extLst>
          </p:cNvPr>
          <p:cNvCxnSpPr/>
          <p:nvPr/>
        </p:nvCxnSpPr>
        <p:spPr>
          <a:xfrm flipV="1">
            <a:off x="8134350" y="4133850"/>
            <a:ext cx="295275" cy="33337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BC93BF-80E1-18EB-94FC-A2F30AFD7D39}"/>
              </a:ext>
            </a:extLst>
          </p:cNvPr>
          <p:cNvCxnSpPr/>
          <p:nvPr/>
        </p:nvCxnSpPr>
        <p:spPr>
          <a:xfrm flipV="1">
            <a:off x="7981950" y="4802981"/>
            <a:ext cx="295275" cy="333375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EBE799-9C92-55FE-4E79-3D923F6EBB7C}"/>
              </a:ext>
            </a:extLst>
          </p:cNvPr>
          <p:cNvCxnSpPr/>
          <p:nvPr/>
        </p:nvCxnSpPr>
        <p:spPr>
          <a:xfrm flipV="1">
            <a:off x="8134350" y="4955381"/>
            <a:ext cx="295275" cy="333375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C86E949-DFF2-BCF1-DDA2-C32D4A4B7681}"/>
              </a:ext>
            </a:extLst>
          </p:cNvPr>
          <p:cNvSpPr txBox="1"/>
          <p:nvPr/>
        </p:nvSpPr>
        <p:spPr>
          <a:xfrm>
            <a:off x="8468439" y="4467225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Translation</a:t>
            </a:r>
          </a:p>
        </p:txBody>
      </p:sp>
      <p:sp>
        <p:nvSpPr>
          <p:cNvPr id="12" name="Arrow: Curved Right 11">
            <a:extLst>
              <a:ext uri="{FF2B5EF4-FFF2-40B4-BE49-F238E27FC236}">
                <a16:creationId xmlns:a16="http://schemas.microsoft.com/office/drawing/2014/main" id="{EB0AC37A-AF07-7DCA-FD0B-C3F4E399A927}"/>
              </a:ext>
            </a:extLst>
          </p:cNvPr>
          <p:cNvSpPr/>
          <p:nvPr/>
        </p:nvSpPr>
        <p:spPr>
          <a:xfrm>
            <a:off x="6510338" y="3874293"/>
            <a:ext cx="295275" cy="333375"/>
          </a:xfrm>
          <a:prstGeom prst="curv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C28596E8-74A0-960C-B9FA-A10FCE811B6D}"/>
              </a:ext>
            </a:extLst>
          </p:cNvPr>
          <p:cNvSpPr/>
          <p:nvPr/>
        </p:nvSpPr>
        <p:spPr>
          <a:xfrm rot="10559024">
            <a:off x="9731757" y="5907882"/>
            <a:ext cx="295275" cy="333375"/>
          </a:xfrm>
          <a:prstGeom prst="curv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DFD543-EADC-A5F5-5D2D-2E6D21C76A7E}"/>
              </a:ext>
            </a:extLst>
          </p:cNvPr>
          <p:cNvSpPr txBox="1"/>
          <p:nvPr/>
        </p:nvSpPr>
        <p:spPr>
          <a:xfrm>
            <a:off x="5716014" y="4314825"/>
            <a:ext cx="109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D43029-CF86-03A0-92FF-73DD80DF68FF}"/>
              </a:ext>
            </a:extLst>
          </p:cNvPr>
          <p:cNvSpPr txBox="1"/>
          <p:nvPr/>
        </p:nvSpPr>
        <p:spPr>
          <a:xfrm>
            <a:off x="8676692" y="5942375"/>
            <a:ext cx="109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Rotation</a:t>
            </a:r>
          </a:p>
        </p:txBody>
      </p:sp>
    </p:spTree>
    <p:extLst>
      <p:ext uri="{BB962C8B-B14F-4D97-AF65-F5344CB8AC3E}">
        <p14:creationId xmlns:p14="http://schemas.microsoft.com/office/powerpoint/2010/main" val="3720888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9B245-6625-3E7B-395E-8722DB59C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1700"/>
          </a:xfrm>
        </p:spPr>
        <p:txBody>
          <a:bodyPr>
            <a:normAutofit/>
          </a:bodyPr>
          <a:lstStyle/>
          <a:p>
            <a:r>
              <a:rPr lang="en-IN" sz="4000" dirty="0"/>
              <a:t>Translation</a:t>
            </a:r>
          </a:p>
        </p:txBody>
      </p:sp>
      <p:pic>
        <p:nvPicPr>
          <p:cNvPr id="5" name="Content Placeholder 4" descr="A graph of a line with a line drawn on it&#10;&#10;AI-generated content may be incorrect.">
            <a:extLst>
              <a:ext uri="{FF2B5EF4-FFF2-40B4-BE49-F238E27FC236}">
                <a16:creationId xmlns:a16="http://schemas.microsoft.com/office/drawing/2014/main" id="{8A90FE9C-752D-9613-D132-96EF5C0B6B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6461"/>
            <a:ext cx="6544567" cy="375042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DD1962-BABD-EBB8-F524-97811C194AB0}"/>
              </a:ext>
            </a:extLst>
          </p:cNvPr>
          <p:cNvSpPr txBox="1"/>
          <p:nvPr/>
        </p:nvSpPr>
        <p:spPr>
          <a:xfrm>
            <a:off x="7743825" y="3238500"/>
            <a:ext cx="40290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Decreasing the constant moves the line upwards.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Increasing the constant moves the line downwards.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04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1B1DD-C4FF-10BA-45A6-40C3019F0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8850"/>
          </a:xfrm>
        </p:spPr>
        <p:txBody>
          <a:bodyPr/>
          <a:lstStyle/>
          <a:p>
            <a:r>
              <a:rPr lang="en-IN" dirty="0"/>
              <a:t>Rotation</a:t>
            </a:r>
          </a:p>
        </p:txBody>
      </p:sp>
      <p:pic>
        <p:nvPicPr>
          <p:cNvPr id="5" name="Content Placeholder 4" descr="A graph of a line with numbers and a line&#10;&#10;AI-generated content may be incorrect.">
            <a:extLst>
              <a:ext uri="{FF2B5EF4-FFF2-40B4-BE49-F238E27FC236}">
                <a16:creationId xmlns:a16="http://schemas.microsoft.com/office/drawing/2014/main" id="{6814D4F2-71E9-FC23-D880-60126C81D7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488" y="1447799"/>
            <a:ext cx="5889437" cy="333549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91FEAC-E620-EC80-A2CB-AC0765B47B55}"/>
              </a:ext>
            </a:extLst>
          </p:cNvPr>
          <p:cNvSpPr txBox="1"/>
          <p:nvPr/>
        </p:nvSpPr>
        <p:spPr>
          <a:xfrm>
            <a:off x="742949" y="5010091"/>
            <a:ext cx="102393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Increasing the coefficient of x rotates the line clockwise along the pivot on the y axis and vice versa.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Increasing the coefficient of y rotates the line counter clockwise along the pivot on the x axis and vice versa.</a:t>
            </a:r>
          </a:p>
        </p:txBody>
      </p:sp>
    </p:spTree>
    <p:extLst>
      <p:ext uri="{BB962C8B-B14F-4D97-AF65-F5344CB8AC3E}">
        <p14:creationId xmlns:p14="http://schemas.microsoft.com/office/powerpoint/2010/main" val="433927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31CDA-CEAF-FAD0-A753-5FE12C5C2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4575"/>
          </a:xfrm>
        </p:spPr>
        <p:txBody>
          <a:bodyPr/>
          <a:lstStyle/>
          <a:p>
            <a:r>
              <a:rPr lang="en-IN" dirty="0"/>
              <a:t>Working of the perceptron algorithm</a:t>
            </a:r>
          </a:p>
        </p:txBody>
      </p:sp>
      <p:pic>
        <p:nvPicPr>
          <p:cNvPr id="5" name="Content Placeholder 4" descr="A graph of a function&#10;&#10;AI-generated content may be incorrect.">
            <a:extLst>
              <a:ext uri="{FF2B5EF4-FFF2-40B4-BE49-F238E27FC236}">
                <a16:creationId xmlns:a16="http://schemas.microsoft.com/office/drawing/2014/main" id="{038B9FE8-2AAC-A13B-A339-9C9ABD22C8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34" y="1514476"/>
            <a:ext cx="9856532" cy="5091910"/>
          </a:xfrm>
        </p:spPr>
      </p:pic>
    </p:spTree>
    <p:extLst>
      <p:ext uri="{BB962C8B-B14F-4D97-AF65-F5344CB8AC3E}">
        <p14:creationId xmlns:p14="http://schemas.microsoft.com/office/powerpoint/2010/main" val="3678838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302A1-2FFA-2B52-FA38-4E8FAC665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1FB27-1F3C-F779-D844-D7EA62824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4575"/>
          </a:xfrm>
        </p:spPr>
        <p:txBody>
          <a:bodyPr/>
          <a:lstStyle/>
          <a:p>
            <a:r>
              <a:rPr lang="en-IN" dirty="0"/>
              <a:t>Working of the perceptron algorithm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F00699-FC89-87DD-2A91-CD6C0AB576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7734" y="1514476"/>
            <a:ext cx="9566941" cy="494230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D4D369-325F-8F6C-CDA2-1370F395A030}"/>
              </a:ext>
            </a:extLst>
          </p:cNvPr>
          <p:cNvSpPr txBox="1"/>
          <p:nvPr/>
        </p:nvSpPr>
        <p:spPr>
          <a:xfrm>
            <a:off x="1167734" y="4974192"/>
            <a:ext cx="3819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Decreasing the constant term moves the line upwards. </a:t>
            </a:r>
          </a:p>
        </p:txBody>
      </p:sp>
    </p:spTree>
    <p:extLst>
      <p:ext uri="{BB962C8B-B14F-4D97-AF65-F5344CB8AC3E}">
        <p14:creationId xmlns:p14="http://schemas.microsoft.com/office/powerpoint/2010/main" val="1224200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33FED-8D26-E229-19A7-6DAD1C0CE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33491-FFFE-4B13-78B9-5A8A73597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4575"/>
          </a:xfrm>
        </p:spPr>
        <p:txBody>
          <a:bodyPr/>
          <a:lstStyle/>
          <a:p>
            <a:r>
              <a:rPr lang="en-IN" dirty="0"/>
              <a:t>Working of the perceptron algorithm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2B8760-C010-35A5-6E9D-FB89FE939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7734" y="1514476"/>
            <a:ext cx="9566941" cy="494230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AB5EBB-6B2A-D28A-EB61-F2973758D6FB}"/>
              </a:ext>
            </a:extLst>
          </p:cNvPr>
          <p:cNvSpPr txBox="1"/>
          <p:nvPr/>
        </p:nvSpPr>
        <p:spPr>
          <a:xfrm>
            <a:off x="1348709" y="5020358"/>
            <a:ext cx="4490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Decreasing the x coefficient rotates the line anti clockwise along the y axis.</a:t>
            </a:r>
          </a:p>
        </p:txBody>
      </p:sp>
    </p:spTree>
    <p:extLst>
      <p:ext uri="{BB962C8B-B14F-4D97-AF65-F5344CB8AC3E}">
        <p14:creationId xmlns:p14="http://schemas.microsoft.com/office/powerpoint/2010/main" val="134760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FB212-5D11-ED85-C649-559624EF3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E2B3C-8B8B-A429-FE31-7DE3C3A29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4575"/>
          </a:xfrm>
        </p:spPr>
        <p:txBody>
          <a:bodyPr/>
          <a:lstStyle/>
          <a:p>
            <a:r>
              <a:rPr lang="en-IN" dirty="0"/>
              <a:t>Working of the perceptron algorithm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EB1ADF-2BC4-AEB5-7B6A-6DEC35465F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7734" y="1514476"/>
            <a:ext cx="9566941" cy="494230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56E051-8B81-5302-1848-D74AFEC85B0D}"/>
              </a:ext>
            </a:extLst>
          </p:cNvPr>
          <p:cNvSpPr txBox="1"/>
          <p:nvPr/>
        </p:nvSpPr>
        <p:spPr>
          <a:xfrm>
            <a:off x="1348709" y="5020358"/>
            <a:ext cx="4490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Decreasing the y coefficient rotates the line clockwise along the x axis.</a:t>
            </a:r>
          </a:p>
        </p:txBody>
      </p:sp>
    </p:spTree>
    <p:extLst>
      <p:ext uri="{BB962C8B-B14F-4D97-AF65-F5344CB8AC3E}">
        <p14:creationId xmlns:p14="http://schemas.microsoft.com/office/powerpoint/2010/main" val="1896911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DEDE2-F4D2-1355-CB95-E1115BD88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58A8F-15C9-FD03-DA04-BDDA47F43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575" y="241300"/>
            <a:ext cx="10515600" cy="1044575"/>
          </a:xfrm>
        </p:spPr>
        <p:txBody>
          <a:bodyPr/>
          <a:lstStyle/>
          <a:p>
            <a:r>
              <a:rPr lang="en-IN" dirty="0"/>
              <a:t>Working of the perceptron algorithm</a:t>
            </a:r>
          </a:p>
        </p:txBody>
      </p:sp>
      <p:pic>
        <p:nvPicPr>
          <p:cNvPr id="5" name="Content Placeholder 4" descr="A graph of a function&#10;&#10;AI-generated content may be incorrect.">
            <a:extLst>
              <a:ext uri="{FF2B5EF4-FFF2-40B4-BE49-F238E27FC236}">
                <a16:creationId xmlns:a16="http://schemas.microsoft.com/office/drawing/2014/main" id="{934A58C1-798A-0DDD-1DE8-754FD7C29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28" y="1409700"/>
            <a:ext cx="5734147" cy="2962275"/>
          </a:xfrm>
        </p:spPr>
      </p:pic>
      <p:pic>
        <p:nvPicPr>
          <p:cNvPr id="4" name="Picture 3" descr="A screenshot of a math test&#10;&#10;AI-generated content may be incorrect.">
            <a:extLst>
              <a:ext uri="{FF2B5EF4-FFF2-40B4-BE49-F238E27FC236}">
                <a16:creationId xmlns:a16="http://schemas.microsoft.com/office/drawing/2014/main" id="{7118E2BB-CE56-D33C-C93E-85C30F10F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510" y="1119186"/>
            <a:ext cx="5395912" cy="57626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2B71BD2-FFD4-7F3F-F588-4F7386991848}"/>
              </a:ext>
            </a:extLst>
          </p:cNvPr>
          <p:cNvSpPr/>
          <p:nvPr/>
        </p:nvSpPr>
        <p:spPr>
          <a:xfrm>
            <a:off x="10753725" y="2905125"/>
            <a:ext cx="8001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0.1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0C2823-24EA-55B6-20B3-F2C5DD187046}"/>
              </a:ext>
            </a:extLst>
          </p:cNvPr>
          <p:cNvSpPr/>
          <p:nvPr/>
        </p:nvSpPr>
        <p:spPr>
          <a:xfrm>
            <a:off x="8801100" y="5519739"/>
            <a:ext cx="609600" cy="3095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0.1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DD3394-66AF-AE47-BDC6-F27B813690F1}"/>
              </a:ext>
            </a:extLst>
          </p:cNvPr>
          <p:cNvSpPr/>
          <p:nvPr/>
        </p:nvSpPr>
        <p:spPr>
          <a:xfrm>
            <a:off x="8810625" y="5834064"/>
            <a:ext cx="609600" cy="3095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0.1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100332-F5FD-90A0-766D-283DE74B9CF8}"/>
              </a:ext>
            </a:extLst>
          </p:cNvPr>
          <p:cNvSpPr/>
          <p:nvPr/>
        </p:nvSpPr>
        <p:spPr>
          <a:xfrm>
            <a:off x="8829675" y="6176964"/>
            <a:ext cx="609600" cy="3095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0.1</a:t>
            </a:r>
          </a:p>
        </p:txBody>
      </p:sp>
    </p:spTree>
    <p:extLst>
      <p:ext uri="{BB962C8B-B14F-4D97-AF65-F5344CB8AC3E}">
        <p14:creationId xmlns:p14="http://schemas.microsoft.com/office/powerpoint/2010/main" val="643009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EF97F-B189-C6A3-8DE1-04B235803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" y="253999"/>
            <a:ext cx="10515600" cy="854075"/>
          </a:xfrm>
        </p:spPr>
        <p:txBody>
          <a:bodyPr/>
          <a:lstStyle/>
          <a:p>
            <a:r>
              <a:rPr lang="en-IN" dirty="0"/>
              <a:t>Issues with this approach</a:t>
            </a:r>
          </a:p>
        </p:txBody>
      </p:sp>
      <p:pic>
        <p:nvPicPr>
          <p:cNvPr id="5" name="Content Placeholder 4" descr="A graph of a line and a line&#10;&#10;AI-generated content may be incorrect.">
            <a:extLst>
              <a:ext uri="{FF2B5EF4-FFF2-40B4-BE49-F238E27FC236}">
                <a16:creationId xmlns:a16="http://schemas.microsoft.com/office/drawing/2014/main" id="{44615B1C-5C01-6AF5-CCCD-7B5B1C2D52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6" y="1543050"/>
            <a:ext cx="5267324" cy="2558984"/>
          </a:xfrm>
        </p:spPr>
      </p:pic>
      <p:pic>
        <p:nvPicPr>
          <p:cNvPr id="7" name="Picture 6" descr="A diagram of a line and a line&#10;&#10;AI-generated content may be incorrect.">
            <a:extLst>
              <a:ext uri="{FF2B5EF4-FFF2-40B4-BE49-F238E27FC236}">
                <a16:creationId xmlns:a16="http://schemas.microsoft.com/office/drawing/2014/main" id="{290ED4DD-EF91-86E0-FE86-7933A2E04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43050"/>
            <a:ext cx="5651882" cy="2755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0D020D-34A1-89B2-8B1B-9081C8B8FA7E}"/>
              </a:ext>
            </a:extLst>
          </p:cNvPr>
          <p:cNvSpPr txBox="1"/>
          <p:nvPr/>
        </p:nvSpPr>
        <p:spPr>
          <a:xfrm>
            <a:off x="900113" y="4537010"/>
            <a:ext cx="4705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the learning rate of 0.1, the line would cross the date after a few attempts.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20CD-33A7-C45E-676D-E2B52AFFA3C7}"/>
              </a:ext>
            </a:extLst>
          </p:cNvPr>
          <p:cNvSpPr txBox="1"/>
          <p:nvPr/>
        </p:nvSpPr>
        <p:spPr>
          <a:xfrm>
            <a:off x="6748463" y="4537010"/>
            <a:ext cx="4705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the learning rate of 0.1, the line would cross the date after a lot more attempts.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9820A4-B358-5F00-9239-173FB2691350}"/>
              </a:ext>
            </a:extLst>
          </p:cNvPr>
          <p:cNvSpPr txBox="1"/>
          <p:nvPr/>
        </p:nvSpPr>
        <p:spPr>
          <a:xfrm>
            <a:off x="900112" y="5413310"/>
            <a:ext cx="10377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problem arises as a fixed learning rate is used to move the line closer to a point</a:t>
            </a:r>
          </a:p>
        </p:txBody>
      </p:sp>
    </p:spTree>
    <p:extLst>
      <p:ext uri="{BB962C8B-B14F-4D97-AF65-F5344CB8AC3E}">
        <p14:creationId xmlns:p14="http://schemas.microsoft.com/office/powerpoint/2010/main" val="3642918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AE09-DEEC-A0A3-D64D-DF619825E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99BA4-9780-F9B1-D419-ADB6074B5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 is a supervised machine learning algorithm used for classification problems, most commonly binary classification (e.g., spam vs. not spam, diseased vs. healthy).</a:t>
            </a:r>
          </a:p>
        </p:txBody>
      </p:sp>
    </p:spTree>
    <p:extLst>
      <p:ext uri="{BB962C8B-B14F-4D97-AF65-F5344CB8AC3E}">
        <p14:creationId xmlns:p14="http://schemas.microsoft.com/office/powerpoint/2010/main" val="3166259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12A84-1C8C-9239-8327-3296AEA15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60E05-FCA0-5D47-0BEC-D8127B356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575" y="241300"/>
            <a:ext cx="10515600" cy="735011"/>
          </a:xfrm>
        </p:spPr>
        <p:txBody>
          <a:bodyPr/>
          <a:lstStyle/>
          <a:p>
            <a:r>
              <a:rPr lang="en-IN" dirty="0"/>
              <a:t>Solution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B4E34AD-591A-F6B8-A6FC-4B72AB135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7545" y="1143000"/>
            <a:ext cx="8160684" cy="372427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7C80F4-F565-638B-5BDA-90B87E25C494}"/>
              </a:ext>
            </a:extLst>
          </p:cNvPr>
          <p:cNvSpPr txBox="1"/>
          <p:nvPr/>
        </p:nvSpPr>
        <p:spPr>
          <a:xfrm>
            <a:off x="939175" y="5150386"/>
            <a:ext cx="10515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Multiply x coordinate of the data point with the learning rate. Reduce the result obtained from the x coefficient.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Multiply y coordinate of the data point with the learning rate. Reduce the result obtained from the y coefficient. </a:t>
            </a:r>
          </a:p>
        </p:txBody>
      </p:sp>
    </p:spTree>
    <p:extLst>
      <p:ext uri="{BB962C8B-B14F-4D97-AF65-F5344CB8AC3E}">
        <p14:creationId xmlns:p14="http://schemas.microsoft.com/office/powerpoint/2010/main" val="3543110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FC45C-5615-BADC-B881-47B51D6C9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50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6E502-7B79-9B68-1E63-EA79F22C9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759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combination of features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 </a:t>
            </a:r>
            <a:r>
              <a:rPr lang="pl-P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pl-PL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l-P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​+w</a:t>
            </a:r>
            <a:r>
              <a:rPr lang="pl-PL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l-P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​x</a:t>
            </a:r>
            <a:r>
              <a:rPr lang="pl-PL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l-P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​+w</a:t>
            </a:r>
            <a:r>
              <a:rPr lang="pl-PL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l-P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​x</a:t>
            </a:r>
            <a:r>
              <a:rPr lang="pl-PL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l-P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​+…+w</a:t>
            </a:r>
            <a:r>
              <a:rPr lang="pl-PL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pl-P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​x</a:t>
            </a:r>
            <a:r>
              <a:rPr lang="pl-PL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pl-P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 function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P(y=1∣x) = 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σ(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z) =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where, P(y=1∣x) – probability that the output belongs to class 1</a:t>
            </a:r>
          </a:p>
          <a:p>
            <a:pPr marL="0" indent="0">
              <a:buNone/>
            </a:pPr>
            <a:r>
              <a:rPr lang="en-I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IN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IN" sz="2000" baseline="-25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2000" baseline="-25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model coefficients</a:t>
            </a:r>
          </a:p>
          <a:p>
            <a:pPr marL="0" indent="0">
              <a:buNone/>
            </a:pPr>
            <a:r>
              <a:rPr lang="en-I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x</a:t>
            </a:r>
            <a:r>
              <a:rPr lang="en-IN" sz="2000" baseline="-25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feature values </a:t>
            </a:r>
          </a:p>
        </p:txBody>
      </p:sp>
      <p:pic>
        <p:nvPicPr>
          <p:cNvPr id="5" name="Picture 4" descr="A mathematical equation with numbers and a plus and a line&#10;&#10;AI-generated content may be incorrect.">
            <a:extLst>
              <a:ext uri="{FF2B5EF4-FFF2-40B4-BE49-F238E27FC236}">
                <a16:creationId xmlns:a16="http://schemas.microsoft.com/office/drawing/2014/main" id="{B0F2EFBB-2B8C-02E2-C6DD-26191D740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276" y="3045540"/>
            <a:ext cx="1319707" cy="947790"/>
          </a:xfrm>
          <a:prstGeom prst="rect">
            <a:avLst/>
          </a:prstGeom>
        </p:spPr>
      </p:pic>
      <p:pic>
        <p:nvPicPr>
          <p:cNvPr id="7" name="Picture 6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5B524FC7-8D0F-8D8E-24C6-7B858BF0F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66" y="5552893"/>
            <a:ext cx="3715268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872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1283D-BB5B-79EB-3CE9-3CCFF1FBE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 (Video Links)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3775A-E37E-54A9-1524-FC05B85A1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https://youtu.be/jbluHIgBmBo?si=YLJaUhB1ps9tBr68</a:t>
            </a:r>
          </a:p>
        </p:txBody>
      </p:sp>
    </p:spTree>
    <p:extLst>
      <p:ext uri="{BB962C8B-B14F-4D97-AF65-F5344CB8AC3E}">
        <p14:creationId xmlns:p14="http://schemas.microsoft.com/office/powerpoint/2010/main" val="862463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B9168-69F2-D5AA-E649-365B9E257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279400"/>
            <a:ext cx="10515600" cy="1025525"/>
          </a:xfrm>
        </p:spPr>
        <p:txBody>
          <a:bodyPr/>
          <a:lstStyle/>
          <a:p>
            <a:r>
              <a:rPr lang="en-IN" dirty="0"/>
              <a:t>Classification - example</a:t>
            </a:r>
          </a:p>
        </p:txBody>
      </p:sp>
      <p:pic>
        <p:nvPicPr>
          <p:cNvPr id="5" name="Content Placeholder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8948E5A-7247-BF0E-81CC-6FB70B855C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422" y="1415001"/>
            <a:ext cx="7601553" cy="402799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E92C47-E740-57C6-5693-C51200FA29AF}"/>
              </a:ext>
            </a:extLst>
          </p:cNvPr>
          <p:cNvSpPr txBox="1"/>
          <p:nvPr/>
        </p:nvSpPr>
        <p:spPr>
          <a:xfrm>
            <a:off x="1495424" y="5934075"/>
            <a:ext cx="8543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Spam – multiple occurrences of word “buy”, spelling mistakes</a:t>
            </a:r>
          </a:p>
        </p:txBody>
      </p:sp>
    </p:spTree>
    <p:extLst>
      <p:ext uri="{BB962C8B-B14F-4D97-AF65-F5344CB8AC3E}">
        <p14:creationId xmlns:p14="http://schemas.microsoft.com/office/powerpoint/2010/main" val="2009213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D7DAE-E9F9-DDD6-5605-9D905A3C1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3FE4-A987-4A22-C57F-35445F8A1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279400"/>
            <a:ext cx="10515600" cy="1025525"/>
          </a:xfrm>
        </p:spPr>
        <p:txBody>
          <a:bodyPr/>
          <a:lstStyle/>
          <a:p>
            <a:r>
              <a:rPr lang="en-IN" dirty="0"/>
              <a:t>Classification -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35274F-997E-2787-D1EF-AD12948A4B87}"/>
              </a:ext>
            </a:extLst>
          </p:cNvPr>
          <p:cNvSpPr txBox="1"/>
          <p:nvPr/>
        </p:nvSpPr>
        <p:spPr>
          <a:xfrm>
            <a:off x="1495425" y="5934075"/>
            <a:ext cx="7867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Rule 1: If #appearances of word “buy” &gt; 2, then spam</a:t>
            </a:r>
          </a:p>
        </p:txBody>
      </p:sp>
      <p:pic>
        <p:nvPicPr>
          <p:cNvPr id="8" name="Content Placeholder 7" descr="A graph of different colored envelopes&#10;&#10;AI-generated content may be incorrect.">
            <a:extLst>
              <a:ext uri="{FF2B5EF4-FFF2-40B4-BE49-F238E27FC236}">
                <a16:creationId xmlns:a16="http://schemas.microsoft.com/office/drawing/2014/main" id="{50137CB6-ADEF-BEC2-1404-761787982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04925"/>
            <a:ext cx="10515600" cy="4100774"/>
          </a:xfrm>
        </p:spPr>
      </p:pic>
    </p:spTree>
    <p:extLst>
      <p:ext uri="{BB962C8B-B14F-4D97-AF65-F5344CB8AC3E}">
        <p14:creationId xmlns:p14="http://schemas.microsoft.com/office/powerpoint/2010/main" val="2570040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B5995-7523-AD34-F953-50DB2893B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50357-40C4-FAD8-B523-971A144BD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279400"/>
            <a:ext cx="10515600" cy="1025525"/>
          </a:xfrm>
        </p:spPr>
        <p:txBody>
          <a:bodyPr/>
          <a:lstStyle/>
          <a:p>
            <a:r>
              <a:rPr lang="en-IN" dirty="0"/>
              <a:t>Classification -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04119E-D8EE-765F-DBAF-BF2AA9C26C30}"/>
              </a:ext>
            </a:extLst>
          </p:cNvPr>
          <p:cNvSpPr txBox="1"/>
          <p:nvPr/>
        </p:nvSpPr>
        <p:spPr>
          <a:xfrm>
            <a:off x="1495425" y="5934075"/>
            <a:ext cx="7867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Rule 2: If #spelling mistakes &gt; 3, then spam</a:t>
            </a:r>
          </a:p>
        </p:txBody>
      </p:sp>
      <p:pic>
        <p:nvPicPr>
          <p:cNvPr id="7" name="Content Placeholder 6" descr="A graph of mails with text&#10;&#10;AI-generated content may be incorrect.">
            <a:extLst>
              <a:ext uri="{FF2B5EF4-FFF2-40B4-BE49-F238E27FC236}">
                <a16:creationId xmlns:a16="http://schemas.microsoft.com/office/drawing/2014/main" id="{E5F1C73D-5CC9-8138-6C8C-23120D70B1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1459"/>
            <a:ext cx="10515600" cy="3847170"/>
          </a:xfrm>
        </p:spPr>
      </p:pic>
    </p:spTree>
    <p:extLst>
      <p:ext uri="{BB962C8B-B14F-4D97-AF65-F5344CB8AC3E}">
        <p14:creationId xmlns:p14="http://schemas.microsoft.com/office/powerpoint/2010/main" val="3961126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742DA-7EDA-2016-4903-F73B3E75C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4A92B-0C21-87A9-06FD-3201B6626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9525"/>
            <a:ext cx="10515600" cy="1025525"/>
          </a:xfrm>
        </p:spPr>
        <p:txBody>
          <a:bodyPr/>
          <a:lstStyle/>
          <a:p>
            <a:r>
              <a:rPr lang="en-IN" dirty="0"/>
              <a:t>Classification -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E28ED7-F2E8-97D6-5A4F-EE5013B087C1}"/>
              </a:ext>
            </a:extLst>
          </p:cNvPr>
          <p:cNvSpPr txBox="1"/>
          <p:nvPr/>
        </p:nvSpPr>
        <p:spPr>
          <a:xfrm>
            <a:off x="1019175" y="5734348"/>
            <a:ext cx="7867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Combining the two rules</a:t>
            </a:r>
          </a:p>
          <a:p>
            <a:r>
              <a:rPr lang="en-IN" sz="2400" dirty="0"/>
              <a:t>Rule 3: If #buy + #spelling mistakes &gt; 4, then spam</a:t>
            </a:r>
          </a:p>
        </p:txBody>
      </p:sp>
      <p:pic>
        <p:nvPicPr>
          <p:cNvPr id="8" name="Content Placeholder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453222C5-1032-C1AC-03F3-3AFD60419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89"/>
          <a:stretch>
            <a:fillRect/>
          </a:stretch>
        </p:blipFill>
        <p:spPr>
          <a:xfrm>
            <a:off x="3171825" y="825500"/>
            <a:ext cx="5638800" cy="4616225"/>
          </a:xfrm>
        </p:spPr>
      </p:pic>
    </p:spTree>
    <p:extLst>
      <p:ext uri="{BB962C8B-B14F-4D97-AF65-F5344CB8AC3E}">
        <p14:creationId xmlns:p14="http://schemas.microsoft.com/office/powerpoint/2010/main" val="1852071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E8D34-4CBA-3931-1182-1A91B1E04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ADAD6-552B-704E-8346-FE6902CBD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9525"/>
            <a:ext cx="10515600" cy="1025525"/>
          </a:xfrm>
        </p:spPr>
        <p:txBody>
          <a:bodyPr/>
          <a:lstStyle/>
          <a:p>
            <a:r>
              <a:rPr lang="en-IN" dirty="0"/>
              <a:t>Classification -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D7BF39-385D-2869-168A-100B89BD0DFC}"/>
              </a:ext>
            </a:extLst>
          </p:cNvPr>
          <p:cNvSpPr txBox="1"/>
          <p:nvPr/>
        </p:nvSpPr>
        <p:spPr>
          <a:xfrm>
            <a:off x="2686050" y="5585034"/>
            <a:ext cx="7867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Graphical representation of </a:t>
            </a:r>
          </a:p>
          <a:p>
            <a:r>
              <a:rPr lang="en-IN" sz="2400" dirty="0"/>
              <a:t>Rule 3: If #buy + #spelling mistakes &gt; 4, then spam</a:t>
            </a:r>
          </a:p>
        </p:txBody>
      </p:sp>
      <p:pic>
        <p:nvPicPr>
          <p:cNvPr id="10" name="Picture 9" descr="A group of red and blue envelopes&#10;&#10;AI-generated content may be incorrect.">
            <a:extLst>
              <a:ext uri="{FF2B5EF4-FFF2-40B4-BE49-F238E27FC236}">
                <a16:creationId xmlns:a16="http://schemas.microsoft.com/office/drawing/2014/main" id="{0BF9284C-439B-E46F-6332-B9D06C3D8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588" y="1016000"/>
            <a:ext cx="7867650" cy="437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50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FD7AF-FA21-A6C4-A08B-5430EA2F3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2572F-7EEE-0019-4661-BB51638D5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9525"/>
            <a:ext cx="10515600" cy="1025525"/>
          </a:xfrm>
        </p:spPr>
        <p:txBody>
          <a:bodyPr/>
          <a:lstStyle/>
          <a:p>
            <a:r>
              <a:rPr lang="en-IN" dirty="0"/>
              <a:t>Classification -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1B538-B4A5-53F3-8F2F-56958065F53F}"/>
              </a:ext>
            </a:extLst>
          </p:cNvPr>
          <p:cNvSpPr txBox="1"/>
          <p:nvPr/>
        </p:nvSpPr>
        <p:spPr>
          <a:xfrm>
            <a:off x="1343025" y="5585034"/>
            <a:ext cx="9210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Task is to determine the orange line that separates the two classes.</a:t>
            </a:r>
          </a:p>
        </p:txBody>
      </p:sp>
      <p:pic>
        <p:nvPicPr>
          <p:cNvPr id="10" name="Picture 9" descr="A group of red and blue envelopes&#10;&#10;AI-generated content may be incorrect.">
            <a:extLst>
              <a:ext uri="{FF2B5EF4-FFF2-40B4-BE49-F238E27FC236}">
                <a16:creationId xmlns:a16="http://schemas.microsoft.com/office/drawing/2014/main" id="{0D0A9AB8-30C0-B9DD-6FB5-EF4B89ED0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1016000"/>
            <a:ext cx="7867650" cy="437450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E93C31F-1A1E-8338-919B-1686F9590CA6}"/>
              </a:ext>
            </a:extLst>
          </p:cNvPr>
          <p:cNvCxnSpPr/>
          <p:nvPr/>
        </p:nvCxnSpPr>
        <p:spPr>
          <a:xfrm>
            <a:off x="1933575" y="1790700"/>
            <a:ext cx="5572125" cy="2981325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59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90B1C-4447-E375-D889-BE74619D7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6EA6B-BB8D-2128-74A4-26C6AFEA9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0025"/>
            <a:ext cx="10515600" cy="1025525"/>
          </a:xfrm>
        </p:spPr>
        <p:txBody>
          <a:bodyPr>
            <a:normAutofit/>
          </a:bodyPr>
          <a:lstStyle/>
          <a:p>
            <a:r>
              <a:rPr lang="en-IN" sz="4000" dirty="0"/>
              <a:t>How to find the line?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60265B-5515-776E-30B2-A9ABBAE55FA9}"/>
              </a:ext>
            </a:extLst>
          </p:cNvPr>
          <p:cNvSpPr txBox="1"/>
          <p:nvPr/>
        </p:nvSpPr>
        <p:spPr>
          <a:xfrm>
            <a:off x="714375" y="1225550"/>
            <a:ext cx="55721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/>
              <a:t>The perceptron algorithm is used to determine the best line that separates the two classes.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/>
              <a:t>Initially, start with a line that has two sides red and blue.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IN" sz="2400" dirty="0"/>
              <a:t>Points on the red side are classified as belonging to the red class and blue side belonging to the blue class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3241CFF-7DF4-0222-8E69-4F277EE41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768" y="1428358"/>
            <a:ext cx="5060432" cy="35631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7E17A9-68DA-DBD0-A1DD-8645E46EFFDC}"/>
              </a:ext>
            </a:extLst>
          </p:cNvPr>
          <p:cNvSpPr txBox="1"/>
          <p:nvPr/>
        </p:nvSpPr>
        <p:spPr>
          <a:xfrm>
            <a:off x="7800975" y="5324475"/>
            <a:ext cx="372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Initial line with red and blue sides</a:t>
            </a:r>
          </a:p>
        </p:txBody>
      </p:sp>
    </p:spTree>
    <p:extLst>
      <p:ext uri="{BB962C8B-B14F-4D97-AF65-F5344CB8AC3E}">
        <p14:creationId xmlns:p14="http://schemas.microsoft.com/office/powerpoint/2010/main" val="2629163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1042</TotalTime>
  <Words>570</Words>
  <Application>Microsoft Office PowerPoint</Application>
  <PresentationFormat>Widescreen</PresentationFormat>
  <Paragraphs>70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Aptos</vt:lpstr>
      <vt:lpstr>Aptos Display</vt:lpstr>
      <vt:lpstr>Arial</vt:lpstr>
      <vt:lpstr>Times New Roman</vt:lpstr>
      <vt:lpstr>Office Theme</vt:lpstr>
      <vt:lpstr>Logistic Regression</vt:lpstr>
      <vt:lpstr>Introduction</vt:lpstr>
      <vt:lpstr>Classification - example</vt:lpstr>
      <vt:lpstr>Classification - example</vt:lpstr>
      <vt:lpstr>Classification - example</vt:lpstr>
      <vt:lpstr>Classification - example</vt:lpstr>
      <vt:lpstr>Classification - example</vt:lpstr>
      <vt:lpstr>Classification - example</vt:lpstr>
      <vt:lpstr>How to find the line?</vt:lpstr>
      <vt:lpstr>Perceptron algorithm</vt:lpstr>
      <vt:lpstr>How to move the line?</vt:lpstr>
      <vt:lpstr>Translation</vt:lpstr>
      <vt:lpstr>Rotation</vt:lpstr>
      <vt:lpstr>Working of the perceptron algorithm</vt:lpstr>
      <vt:lpstr>Working of the perceptron algorithm</vt:lpstr>
      <vt:lpstr>Working of the perceptron algorithm</vt:lpstr>
      <vt:lpstr>Working of the perceptron algorithm</vt:lpstr>
      <vt:lpstr>Working of the perceptron algorithm</vt:lpstr>
      <vt:lpstr>Issues with this approach</vt:lpstr>
      <vt:lpstr>Solution</vt:lpstr>
      <vt:lpstr>Mathematical model</vt:lpstr>
      <vt:lpstr>References (Video Links)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Dipendra Gurung</dc:creator>
  <cp:lastModifiedBy>Dipendra Gurung</cp:lastModifiedBy>
  <cp:revision>10</cp:revision>
  <dcterms:created xsi:type="dcterms:W3CDTF">2025-09-24T04:24:21Z</dcterms:created>
  <dcterms:modified xsi:type="dcterms:W3CDTF">2025-10-30T04:39:08Z</dcterms:modified>
</cp:coreProperties>
</file>